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at" ContentType="text/plain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4847165c5e3f41c6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3" r:id="rId4"/>
    <p:sldId id="344" r:id="rId5"/>
    <p:sldId id="342" r:id="rId6"/>
    <p:sldId id="335" r:id="rId7"/>
    <p:sldId id="336" r:id="rId8"/>
    <p:sldId id="334" r:id="rId9"/>
    <p:sldId id="337" r:id="rId10"/>
    <p:sldId id="338" r:id="rId11"/>
    <p:sldId id="346" r:id="rId12"/>
    <p:sldId id="330" r:id="rId13"/>
    <p:sldId id="351" r:id="rId14"/>
    <p:sldId id="350" r:id="rId15"/>
    <p:sldId id="352" r:id="rId16"/>
    <p:sldId id="353" r:id="rId17"/>
    <p:sldId id="355" r:id="rId18"/>
    <p:sldId id="356" r:id="rId19"/>
    <p:sldId id="357" r:id="rId20"/>
    <p:sldId id="340" r:id="rId21"/>
    <p:sldId id="358" r:id="rId22"/>
    <p:sldId id="359" r:id="rId23"/>
    <p:sldId id="360" r:id="rId24"/>
    <p:sldId id="361" r:id="rId25"/>
    <p:sldId id="341" r:id="rId26"/>
    <p:sldId id="362" r:id="rId27"/>
    <p:sldId id="348" r:id="rId28"/>
    <p:sldId id="363" r:id="rId29"/>
    <p:sldId id="347" r:id="rId30"/>
    <p:sldId id="364" r:id="rId31"/>
    <p:sldId id="343" r:id="rId32"/>
    <p:sldId id="349" r:id="rId33"/>
    <p:sldId id="259" r:id="rId34"/>
  </p:sldIdLst>
  <p:sldSz cx="11522075" cy="6480175"/>
  <p:notesSz cx="6858000" cy="9144000"/>
  <p:defaultTextStyle>
    <a:defPPr>
      <a:defRPr lang="zh-CN"/>
    </a:defPPr>
    <a:lvl1pPr marL="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43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287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30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574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17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14165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>
          <p15:clr>
            <a:srgbClr val="A4A3A4"/>
          </p15:clr>
        </p15:guide>
        <p15:guide id="2" pos="36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9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E0000"/>
    <a:srgbClr val="385D8A"/>
    <a:srgbClr val="E2231A"/>
    <a:srgbClr val="DAE1E9"/>
    <a:srgbClr val="E31D1A"/>
    <a:srgbClr val="E28ABC"/>
    <a:srgbClr val="F793B2"/>
    <a:srgbClr val="3CC9D0"/>
    <a:srgbClr val="A5D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4"/>
    <p:restoredTop sz="91763" autoAdjust="0"/>
  </p:normalViewPr>
  <p:slideViewPr>
    <p:cSldViewPr>
      <p:cViewPr varScale="1">
        <p:scale>
          <a:sx n="72" d="100"/>
          <a:sy n="72" d="100"/>
        </p:scale>
        <p:origin x="960" y="60"/>
      </p:cViewPr>
      <p:guideLst>
        <p:guide orient="horz" pos="2040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924" y="90"/>
      </p:cViewPr>
      <p:guideLst>
        <p:guide orient="horz" pos="2879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751A1-F057-4CD7-B3D0-663A5894C4B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C3829-85C2-4C78-A748-3A4999477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7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8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49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48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01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80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73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60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1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FTRL</a:t>
            </a:r>
            <a:r>
              <a:rPr lang="zh-CN" altLang="en-US" dirty="0" smtClean="0"/>
              <a:t>也借鉴了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94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" y="63"/>
            <a:ext cx="11521555" cy="648011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493" y="989120"/>
            <a:ext cx="7993062" cy="72008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64493" y="1727919"/>
            <a:ext cx="7343775" cy="50375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64493" y="2827356"/>
            <a:ext cx="3167062" cy="2883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年／月／日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1" y="5473724"/>
            <a:ext cx="1609888" cy="4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9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63"/>
            <a:ext cx="11521758" cy="6480226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48469" y="503783"/>
            <a:ext cx="1152128" cy="6477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838044" y="1439887"/>
            <a:ext cx="550702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389415" y="1439887"/>
            <a:ext cx="3883789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1975555"/>
            <a:ext cx="550702" cy="40043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88746" y="1975555"/>
            <a:ext cx="3884458" cy="400436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2838044" y="2511225"/>
            <a:ext cx="550702" cy="4092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2838044" y="3046894"/>
            <a:ext cx="550702" cy="4092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2841891" y="3582565"/>
            <a:ext cx="546855" cy="360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391093" y="2511225"/>
            <a:ext cx="3882111" cy="409215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391094" y="3046894"/>
            <a:ext cx="3882110" cy="409217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388746" y="3582565"/>
            <a:ext cx="3884458" cy="360362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71" y="5776178"/>
            <a:ext cx="1297013" cy="39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04453" y="5874186"/>
            <a:ext cx="864096" cy="2462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69" y="5688359"/>
            <a:ext cx="1297013" cy="396996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506358" y="1151483"/>
            <a:ext cx="10440124" cy="45719"/>
          </a:xfrm>
          <a:prstGeom prst="rect">
            <a:avLst/>
          </a:prstGeom>
          <a:solidFill>
            <a:srgbClr val="E2231A"/>
          </a:solidFill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1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" y="63"/>
            <a:ext cx="11521555" cy="6480112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64493" y="1079847"/>
            <a:ext cx="5329238" cy="80664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864493" y="1877580"/>
            <a:ext cx="5329238" cy="570420"/>
          </a:xfrm>
          <a:prstGeom prst="rect">
            <a:avLst/>
          </a:prstGeom>
        </p:spPr>
        <p:txBody>
          <a:bodyPr anchor="ctr"/>
          <a:lstStyle>
            <a:lvl1pPr marL="0" marR="0" indent="0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84" y="5544343"/>
            <a:ext cx="1609888" cy="4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9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hf hdr="0" ftr="0" dt="0"/>
  <p:txStyles>
    <p:titleStyle>
      <a:lvl1pPr algn="ctr" defTabSz="1028065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5445" indent="-38544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660" indent="-321310" algn="l" defTabSz="10280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56990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1340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165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1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wmf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11" Type="http://schemas.openxmlformats.org/officeDocument/2006/relationships/image" Target="../media/image16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png"/><Relationship Id="rId4" Type="http://schemas.openxmlformats.org/officeDocument/2006/relationships/image" Target="../media/image10.wmf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深度模型中的</a:t>
            </a:r>
            <a:r>
              <a:rPr kumimoji="1" lang="zh-CN" altLang="en-US" dirty="0" smtClean="0"/>
              <a:t>优化（下）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2018/11/28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98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8311010" y="1633768"/>
            <a:ext cx="2849626" cy="10901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well it works?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33" y="1655911"/>
            <a:ext cx="4896544" cy="3887512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3024733" y="993724"/>
            <a:ext cx="5256584" cy="525658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endCxn id="18" idx="6"/>
          </p:cNvCxnSpPr>
          <p:nvPr/>
        </p:nvCxnSpPr>
        <p:spPr>
          <a:xfrm>
            <a:off x="5545013" y="3598980"/>
            <a:ext cx="2736304" cy="2303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769149" y="3160351"/>
                <a:ext cx="498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149" y="3160351"/>
                <a:ext cx="498278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311010" y="1647981"/>
                <a:ext cx="2849626" cy="995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#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𝑚𝑖𝑠𝑡𝑎𝑘𝑒𝑠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010" y="1647981"/>
                <a:ext cx="2849626" cy="9951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834432" y="1478255"/>
            <a:ext cx="219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收敛慢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1481372" y="2084989"/>
            <a:ext cx="432048" cy="635909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92102" y="280235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二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阶算法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43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well it works?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4432" y="1478255"/>
            <a:ext cx="36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高方差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690" y="1871935"/>
            <a:ext cx="7632848" cy="3706787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>
            <a:off x="1481372" y="2084989"/>
            <a:ext cx="432048" cy="635909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6258" y="2760635"/>
            <a:ext cx="18108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Mini-batch</a:t>
            </a:r>
          </a:p>
          <a:p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Causality</a:t>
            </a:r>
          </a:p>
          <a:p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Baselines</a:t>
            </a:r>
          </a:p>
          <a:p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…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57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方向选择</a:t>
            </a:r>
            <a:r>
              <a:rPr lang="zh-CN" altLang="en-US" sz="1800" dirty="0" smtClean="0"/>
              <a:t>（回顾）</a:t>
            </a:r>
            <a:endParaRPr lang="zh-CN" altLang="en-US" sz="1800" dirty="0"/>
          </a:p>
        </p:txBody>
      </p:sp>
      <p:sp>
        <p:nvSpPr>
          <p:cNvPr id="9" name="矩形标注 8"/>
          <p:cNvSpPr/>
          <p:nvPr/>
        </p:nvSpPr>
        <p:spPr>
          <a:xfrm>
            <a:off x="9865493" y="279024"/>
            <a:ext cx="991619" cy="360040"/>
          </a:xfrm>
          <a:prstGeom prst="wedgeRectCallout">
            <a:avLst>
              <a:gd name="adj1" fmla="val -44853"/>
              <a:gd name="adj2" fmla="val 9614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700" b="1" dirty="0" smtClean="0">
                <a:solidFill>
                  <a:schemeClr val="tx1"/>
                </a:solidFill>
              </a:rPr>
              <a:t>Step size</a:t>
            </a:r>
            <a:endParaRPr lang="zh-CN" altLang="en-US" sz="1700" b="1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4432" y="1478255"/>
            <a:ext cx="4566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动量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 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Nesterov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921277" y="719807"/>
                <a:ext cx="27283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277" y="719807"/>
                <a:ext cx="2728311" cy="384721"/>
              </a:xfrm>
              <a:prstGeom prst="rect">
                <a:avLst/>
              </a:prstGeom>
              <a:blipFill rotWithShape="0">
                <a:blip r:embed="rId2"/>
                <a:stretch>
                  <a:fillRect l="-1116" r="-446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/>
          <p:nvPr/>
        </p:nvPicPr>
        <p:blipFill>
          <a:blip r:embed="rId3"/>
          <a:stretch>
            <a:fillRect/>
          </a:stretch>
        </p:blipFill>
        <p:spPr>
          <a:xfrm>
            <a:off x="1512565" y="2447999"/>
            <a:ext cx="8133847" cy="259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774151" y="5040287"/>
                <a:ext cx="3511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γ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151" y="5040287"/>
                <a:ext cx="3511281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44200" y="5112305"/>
                <a:ext cx="26025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200" y="5112305"/>
                <a:ext cx="26025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1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步长选择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9865493" y="279024"/>
            <a:ext cx="991619" cy="360040"/>
          </a:xfrm>
          <a:prstGeom prst="wedgeRectCallout">
            <a:avLst>
              <a:gd name="adj1" fmla="val -44853"/>
              <a:gd name="adj2" fmla="val 9614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700" b="1" dirty="0" smtClean="0">
                <a:solidFill>
                  <a:schemeClr val="tx1"/>
                </a:solidFill>
              </a:rPr>
              <a:t>Step size</a:t>
            </a:r>
            <a:endParaRPr lang="zh-CN" altLang="en-US" sz="1700" b="1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4432" y="1478255"/>
            <a:ext cx="4566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感知机</a:t>
            </a: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Normalized Perceptron</a:t>
            </a: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Passive-Aggressive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921277" y="719807"/>
                <a:ext cx="27283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277" y="719807"/>
                <a:ext cx="2728311" cy="384721"/>
              </a:xfrm>
              <a:prstGeom prst="rect">
                <a:avLst/>
              </a:prstGeom>
              <a:blipFill rotWithShape="0">
                <a:blip r:embed="rId2"/>
                <a:stretch>
                  <a:fillRect l="-1116" r="-446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590927" y="2440499"/>
                <a:ext cx="2733825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927" y="2440499"/>
                <a:ext cx="2733825" cy="6947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>
          <a:xfrm>
            <a:off x="7677614" y="2245982"/>
            <a:ext cx="2849626" cy="10901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677614" y="2260195"/>
                <a:ext cx="2849626" cy="995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#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𝑚𝑖𝑠𝑡𝑎𝑘𝑒𝑠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14" y="2260195"/>
                <a:ext cx="2849626" cy="9951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034395" y="3907087"/>
                <a:ext cx="3846887" cy="2301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𝑃𝐴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        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den>
                                  </m:f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𝐼𝐼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395" y="3907087"/>
                <a:ext cx="3846887" cy="230184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>
          <a:xfrm>
            <a:off x="7677614" y="4032175"/>
            <a:ext cx="1210588" cy="4143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677614" y="404638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线性可分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677614" y="5058012"/>
            <a:ext cx="1368152" cy="4143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677614" y="5072225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线性不可分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23" descr="j0160348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1" y="4661019"/>
            <a:ext cx="954596" cy="8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j0112530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80" y="4446498"/>
            <a:ext cx="1019132" cy="131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步长选择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4432" y="1478255"/>
            <a:ext cx="4566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400" b="1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AdaGrad</a:t>
            </a: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400" b="1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RMSProp</a:t>
            </a: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400" b="1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AdaDelta</a:t>
            </a: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Adam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400" b="1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AdaMax</a:t>
            </a: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400" b="1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Nadam</a:t>
            </a: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9865493" y="279024"/>
            <a:ext cx="991619" cy="360040"/>
          </a:xfrm>
          <a:prstGeom prst="wedgeRectCallout">
            <a:avLst>
              <a:gd name="adj1" fmla="val -44853"/>
              <a:gd name="adj2" fmla="val 9614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700" b="1" dirty="0" smtClean="0">
                <a:solidFill>
                  <a:schemeClr val="tx1"/>
                </a:solidFill>
              </a:rPr>
              <a:t>Step size</a:t>
            </a:r>
            <a:endParaRPr lang="zh-CN" altLang="en-US" sz="17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921277" y="719807"/>
                <a:ext cx="26868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277" y="719807"/>
                <a:ext cx="2686826" cy="384721"/>
              </a:xfrm>
              <a:prstGeom prst="rect">
                <a:avLst/>
              </a:prstGeom>
              <a:blipFill rotWithShape="0">
                <a:blip r:embed="rId2"/>
                <a:stretch>
                  <a:fillRect l="-1134" r="-227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2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3528789" y="3672135"/>
            <a:ext cx="4011932" cy="93155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步长选择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4432" y="1478255"/>
            <a:ext cx="1011118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400" b="1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AdaGrad</a:t>
            </a: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不同维度上有不同的</a:t>
            </a: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步长</a:t>
            </a:r>
            <a:endParaRPr lang="en-US" altLang="zh-CN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处理稀疏数据</a:t>
            </a:r>
            <a:endParaRPr lang="en-US" altLang="zh-CN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lvl="2" indent="-342900">
              <a:buFont typeface="Times New Roman" panose="02020603050405020304" pitchFamily="18" charset="0"/>
              <a:buChar char="–"/>
            </a:pP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充足的维度</a:t>
            </a: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步长小</a:t>
            </a:r>
            <a:r>
              <a:rPr lang="zh-CN" altLang="en-US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（数据充足，不用担心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学不好，</a:t>
            </a:r>
            <a:r>
              <a:rPr lang="zh-CN" altLang="en-US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慢慢学吧）</a:t>
            </a:r>
            <a:endParaRPr lang="en-US" altLang="zh-CN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lvl="2" indent="-342900">
              <a:buFont typeface="Times New Roman" panose="02020603050405020304" pitchFamily="18" charset="0"/>
              <a:buChar char="–"/>
            </a:pP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难学的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</a:t>
            </a: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度步长大</a:t>
            </a:r>
            <a:r>
              <a:rPr lang="zh-CN" altLang="en-US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数据吃不饱</a:t>
            </a:r>
            <a:r>
              <a:rPr lang="zh-CN" altLang="en-US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，不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放过任何一次</a:t>
            </a:r>
            <a:r>
              <a:rPr lang="zh-CN" altLang="en-US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机会）</a:t>
            </a:r>
            <a:endParaRPr lang="en-US" altLang="zh-CN" sz="16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lvl="2" indent="-342900">
              <a:buFont typeface="Times New Roman" panose="02020603050405020304" pitchFamily="18" charset="0"/>
              <a:buChar char="–"/>
            </a:pP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lvl="2" indent="-342900">
              <a:buFont typeface="Times New Roman" panose="02020603050405020304" pitchFamily="18" charset="0"/>
              <a:buChar char="–"/>
            </a:pPr>
            <a:endParaRPr lang="en-US" altLang="zh-CN" sz="16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lvl="2" indent="-342900">
              <a:buFont typeface="Times New Roman" panose="02020603050405020304" pitchFamily="18" charset="0"/>
              <a:buChar char="–"/>
            </a:pP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lvl="2" indent="-342900">
              <a:buFont typeface="Times New Roman" panose="02020603050405020304" pitchFamily="18" charset="0"/>
              <a:buChar char="–"/>
            </a:pPr>
            <a:endParaRPr lang="en-US" altLang="zh-CN" sz="16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lvl="2" indent="-342900">
              <a:buFont typeface="Times New Roman" panose="02020603050405020304" pitchFamily="18" charset="0"/>
              <a:buChar char="–"/>
            </a:pP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lvl="2" indent="-342900">
              <a:buFont typeface="Times New Roman" panose="02020603050405020304" pitchFamily="18" charset="0"/>
              <a:buChar char="–"/>
            </a:pPr>
            <a:endParaRPr lang="en-US" altLang="zh-CN" sz="16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lvl="2" indent="-342900">
              <a:buFont typeface="Times New Roman" panose="02020603050405020304" pitchFamily="18" charset="0"/>
              <a:buChar char="–"/>
            </a:pP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lvl="2" indent="-342900">
              <a:buFont typeface="Times New Roman" panose="02020603050405020304" pitchFamily="18" charset="0"/>
              <a:buChar char="–"/>
            </a:pPr>
            <a:endParaRPr lang="en-US" altLang="zh-CN" sz="16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lvl="2" indent="-342900">
              <a:buFont typeface="Times New Roman" panose="02020603050405020304" pitchFamily="18" charset="0"/>
              <a:buChar char="–"/>
            </a:pP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增大，步长衰减太大</a:t>
            </a: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，后期的</a:t>
            </a:r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变化不大，几乎学不</a:t>
            </a: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到知识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9865493" y="279024"/>
            <a:ext cx="991619" cy="360040"/>
          </a:xfrm>
          <a:prstGeom prst="wedgeRectCallout">
            <a:avLst>
              <a:gd name="adj1" fmla="val -44853"/>
              <a:gd name="adj2" fmla="val 9614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700" b="1" dirty="0" smtClean="0">
                <a:solidFill>
                  <a:schemeClr val="tx1"/>
                </a:solidFill>
              </a:rPr>
              <a:t>Step size</a:t>
            </a:r>
            <a:endParaRPr lang="zh-CN" altLang="en-US" sz="17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921277" y="719807"/>
                <a:ext cx="24540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277" y="719807"/>
                <a:ext cx="2454069" cy="384721"/>
              </a:xfrm>
              <a:prstGeom prst="rect">
                <a:avLst/>
              </a:prstGeom>
              <a:blipFill rotWithShape="0">
                <a:blip r:embed="rId3"/>
                <a:stretch>
                  <a:fillRect l="-1241" r="-496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528789" y="3726332"/>
                <a:ext cx="4011932" cy="877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9" y="3726332"/>
                <a:ext cx="4011932" cy="8773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00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3392978" y="3456110"/>
            <a:ext cx="4096251" cy="15574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步长选择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34432" y="1478255"/>
                <a:ext cx="7230861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en-US" altLang="zh-CN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AdaGrad</a:t>
                </a:r>
                <a:endParaRPr lang="en-US" altLang="zh-CN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16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不同维度上有不同的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步长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处理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稀疏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</a:t>
                </a:r>
                <a:endParaRPr lang="en-US" altLang="zh-CN" sz="16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endPara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AdaDelta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 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RMSProp</a:t>
                </a:r>
                <a:endParaRPr lang="en-US" altLang="zh-CN" sz="2400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限制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为前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梯度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L2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加权平方和，以削减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步长衰减</a:t>
                </a:r>
                <a:endPara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endParaRPr lang="en-US" altLang="zh-CN" b="1" dirty="0" smtClean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endPara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endParaRPr lang="en-US" altLang="zh-CN" b="1" dirty="0" smtClean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endPara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endParaRPr lang="en-US" altLang="zh-CN" b="1" dirty="0" smtClean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32" y="1478255"/>
                <a:ext cx="7230861" cy="3108543"/>
              </a:xfrm>
              <a:prstGeom prst="rect">
                <a:avLst/>
              </a:prstGeom>
              <a:blipFill rotWithShape="0">
                <a:blip r:embed="rId2"/>
                <a:stretch>
                  <a:fillRect l="-1180" t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标注 6"/>
          <p:cNvSpPr/>
          <p:nvPr/>
        </p:nvSpPr>
        <p:spPr>
          <a:xfrm>
            <a:off x="9865493" y="279024"/>
            <a:ext cx="991619" cy="360040"/>
          </a:xfrm>
          <a:prstGeom prst="wedgeRectCallout">
            <a:avLst>
              <a:gd name="adj1" fmla="val -44853"/>
              <a:gd name="adj2" fmla="val 9614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700" b="1" dirty="0" smtClean="0">
                <a:solidFill>
                  <a:schemeClr val="tx1"/>
                </a:solidFill>
              </a:rPr>
              <a:t>Step size</a:t>
            </a:r>
            <a:endParaRPr lang="zh-CN" altLang="en-US" sz="17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921277" y="719807"/>
                <a:ext cx="24540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277" y="719807"/>
                <a:ext cx="2454069" cy="384721"/>
              </a:xfrm>
              <a:prstGeom prst="rect">
                <a:avLst/>
              </a:prstGeom>
              <a:blipFill rotWithShape="0">
                <a:blip r:embed="rId3"/>
                <a:stretch>
                  <a:fillRect l="-1241" r="-496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454728" y="3922612"/>
                <a:ext cx="3954288" cy="1090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200" b="0" i="0" smtClean="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200" b="0" i="0" smtClean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2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728" y="3922612"/>
                <a:ext cx="3954288" cy="10909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559853" y="3520451"/>
                <a:ext cx="3744038" cy="4021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E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853" y="3520451"/>
                <a:ext cx="3744038" cy="402161"/>
              </a:xfrm>
              <a:prstGeom prst="rect">
                <a:avLst/>
              </a:prstGeom>
              <a:blipFill rotWithShape="0">
                <a:blip r:embed="rId5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72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3337945" y="4095666"/>
            <a:ext cx="4096251" cy="166470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步长选择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34432" y="1478255"/>
                <a:ext cx="7230861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en-US" altLang="zh-CN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AdaGrad</a:t>
                </a:r>
                <a:endParaRPr lang="en-US" altLang="zh-CN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16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不同维度上有不同的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步长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处理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稀疏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</a:t>
                </a:r>
                <a:endPara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en-US" altLang="zh-CN" sz="1800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AdaDelta</a:t>
                </a:r>
                <a:r>
                  <a:rPr lang="en-US" altLang="zh-CN" sz="18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 </a:t>
                </a:r>
                <a:r>
                  <a:rPr lang="en-US" altLang="zh-CN" sz="1800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RMSProp</a:t>
                </a:r>
                <a:endParaRPr lang="en-US" altLang="zh-CN" sz="1800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16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限制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为前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梯度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L2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加权平方和，以削减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步长衰减</a:t>
                </a:r>
                <a:endPara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endParaRPr lang="en-US" altLang="zh-CN" b="1" dirty="0" smtClean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Adam</a:t>
                </a: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en-US" altLang="zh-CN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RMSprop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 Momentum</a:t>
                </a: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步长加权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 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方向加权</a:t>
                </a:r>
                <a:endPara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endParaRPr lang="en-US" altLang="zh-CN" b="1" dirty="0" smtClean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endPara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endParaRPr lang="en-US" altLang="zh-CN" b="1" dirty="0" smtClean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32" y="1478255"/>
                <a:ext cx="7230861" cy="3447098"/>
              </a:xfrm>
              <a:prstGeom prst="rect">
                <a:avLst/>
              </a:prstGeom>
              <a:blipFill rotWithShape="0">
                <a:blip r:embed="rId2"/>
                <a:stretch>
                  <a:fillRect l="-1180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标注 6"/>
          <p:cNvSpPr/>
          <p:nvPr/>
        </p:nvSpPr>
        <p:spPr>
          <a:xfrm>
            <a:off x="9865493" y="279024"/>
            <a:ext cx="991619" cy="360040"/>
          </a:xfrm>
          <a:prstGeom prst="wedgeRectCallout">
            <a:avLst>
              <a:gd name="adj1" fmla="val -44853"/>
              <a:gd name="adj2" fmla="val 9614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700" b="1" dirty="0" smtClean="0">
                <a:solidFill>
                  <a:schemeClr val="tx1"/>
                </a:solidFill>
              </a:rPr>
              <a:t>Step size</a:t>
            </a:r>
            <a:endParaRPr lang="zh-CN" altLang="en-US" sz="17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921277" y="719807"/>
                <a:ext cx="24540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277" y="719807"/>
                <a:ext cx="2454069" cy="384721"/>
              </a:xfrm>
              <a:prstGeom prst="rect">
                <a:avLst/>
              </a:prstGeom>
              <a:blipFill rotWithShape="0">
                <a:blip r:embed="rId3"/>
                <a:stretch>
                  <a:fillRect l="-1241" r="-496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510077" y="4874388"/>
                <a:ext cx="3751988" cy="8438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077" y="4874388"/>
                <a:ext cx="3751988" cy="8438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20677" y="4091920"/>
                <a:ext cx="5759450" cy="8334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677" y="4091920"/>
                <a:ext cx="5759450" cy="833433"/>
              </a:xfrm>
              <a:prstGeom prst="rect">
                <a:avLst/>
              </a:prstGeom>
              <a:blipFill rotWithShape="0">
                <a:blip r:embed="rId5"/>
                <a:stretch>
                  <a:fillRect b="-9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09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步长选择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34432" y="1478255"/>
                <a:ext cx="7230861" cy="453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AdaGrad</a:t>
                </a:r>
                <a:endParaRPr lang="en-US" altLang="zh-CN" sz="2400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不同维度上有不同的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步长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处理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稀疏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</a:t>
                </a:r>
                <a:endPara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AdaDelta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 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RMSProp</a:t>
                </a:r>
                <a:endParaRPr lang="en-US" altLang="zh-CN" sz="2400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限制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为前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梯度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L2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加权平方和，以削减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步长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衰减</a:t>
                </a:r>
                <a:endParaRPr lang="en-US" altLang="zh-CN" sz="2800" b="1" dirty="0" smtClean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Adam</a:t>
                </a: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步长加权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 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方向加权</a:t>
                </a:r>
                <a:endParaRPr lang="en-US" altLang="zh-CN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10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en-US" altLang="zh-CN" b="1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AdaMax</a:t>
                </a:r>
                <a:endPara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Adam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的步长计算，扩展到</a:t>
                </a:r>
                <a:r>
                  <a:rPr lang="en-US" altLang="zh-CN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Lp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范数上</a:t>
                </a:r>
                <a:endParaRPr lang="en-US" altLang="zh-CN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endPara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en-US" altLang="zh-CN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Nadam</a:t>
                </a:r>
                <a:endPara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Adam +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NAG </a:t>
                </a:r>
                <a:r>
                  <a:rPr lang="en-US" altLang="zh-CN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zh-CN" alt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endParaRPr lang="en-US" altLang="zh-CN" b="1" dirty="0" smtClean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32" y="1478255"/>
                <a:ext cx="7230861" cy="4537717"/>
              </a:xfrm>
              <a:prstGeom prst="rect">
                <a:avLst/>
              </a:prstGeom>
              <a:blipFill rotWithShape="0">
                <a:blip r:embed="rId2"/>
                <a:stretch>
                  <a:fillRect l="-1180" t="-1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标注 6"/>
          <p:cNvSpPr/>
          <p:nvPr/>
        </p:nvSpPr>
        <p:spPr>
          <a:xfrm>
            <a:off x="9865493" y="279024"/>
            <a:ext cx="991619" cy="360040"/>
          </a:xfrm>
          <a:prstGeom prst="wedgeRectCallout">
            <a:avLst>
              <a:gd name="adj1" fmla="val -44853"/>
              <a:gd name="adj2" fmla="val 9614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700" b="1" dirty="0" smtClean="0">
                <a:solidFill>
                  <a:schemeClr val="tx1"/>
                </a:solidFill>
              </a:rPr>
              <a:t>Step size</a:t>
            </a:r>
            <a:endParaRPr lang="zh-CN" altLang="en-US" sz="17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921277" y="719807"/>
                <a:ext cx="24540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277" y="719807"/>
                <a:ext cx="2454069" cy="384721"/>
              </a:xfrm>
              <a:prstGeom prst="rect">
                <a:avLst/>
              </a:prstGeom>
              <a:blipFill rotWithShape="0">
                <a:blip r:embed="rId3"/>
                <a:stretch>
                  <a:fillRect l="-1241" r="-496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304652" y="4347968"/>
                <a:ext cx="6624736" cy="519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groupChr>
                      <m:groupChrPr>
                        <m:chr m:val="→"/>
                        <m:vertJc m:val="bot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zh-CN" altLang="en-US" sz="22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=∞</m:t>
                        </m:r>
                      </m:e>
                    </m:groupChr>
                    <m:r>
                      <m:rPr>
                        <m:sty m:val="p"/>
                      </m:rPr>
                      <a:rPr lang="zh-CN" altLang="en-US" sz="2200" i="1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 smtClean="0"/>
                  <a:t>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652" y="4347968"/>
                <a:ext cx="6624736" cy="5198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98528" y="5564190"/>
                <a:ext cx="8316627" cy="761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zh-CN" alt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zh-CN" altLang="en-US" sz="22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528" y="5564190"/>
                <a:ext cx="8316627" cy="7618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53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步长选择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标注 6"/>
          <p:cNvSpPr/>
          <p:nvPr/>
        </p:nvSpPr>
        <p:spPr>
          <a:xfrm>
            <a:off x="9865493" y="279024"/>
            <a:ext cx="991619" cy="360040"/>
          </a:xfrm>
          <a:prstGeom prst="wedgeRectCallout">
            <a:avLst>
              <a:gd name="adj1" fmla="val -44853"/>
              <a:gd name="adj2" fmla="val 9614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700" b="1" dirty="0" smtClean="0">
                <a:solidFill>
                  <a:schemeClr val="tx1"/>
                </a:solidFill>
              </a:rPr>
              <a:t>Step size</a:t>
            </a:r>
            <a:endParaRPr lang="zh-CN" altLang="en-US" sz="17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921277" y="719807"/>
                <a:ext cx="26868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277" y="719807"/>
                <a:ext cx="2686826" cy="384721"/>
              </a:xfrm>
              <a:prstGeom prst="rect">
                <a:avLst/>
              </a:prstGeom>
              <a:blipFill rotWithShape="0">
                <a:blip r:embed="rId2"/>
                <a:stretch>
                  <a:fillRect l="-1134" r="-227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77" y="1685254"/>
            <a:ext cx="4828380" cy="37381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77" y="1630831"/>
            <a:ext cx="4968974" cy="38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优化算法概览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一</a:t>
            </a:r>
            <a:r>
              <a:rPr kumimoji="1" lang="zh-CN" altLang="en-US" dirty="0" smtClean="0"/>
              <a:t>阶优化算法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 smtClean="0"/>
              <a:t>二阶优化算法</a:t>
            </a:r>
            <a:endParaRPr kumimoji="1"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834071" y="3046896"/>
            <a:ext cx="550702" cy="409215"/>
          </a:xfrm>
        </p:spPr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 smtClean="0"/>
              <a:t>深度模型的训练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36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二阶算法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4432" y="1478255"/>
            <a:ext cx="98231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牛顿法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其他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Soft Confidence Weighted learning (SCW)</a:t>
            </a: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AROW</a:t>
            </a: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二阶</a:t>
            </a: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感知机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19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牛顿法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4432" y="1478255"/>
            <a:ext cx="98231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梯度下降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牛顿法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更新式子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61393" y="1836277"/>
                <a:ext cx="6769225" cy="7283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f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zh-CN" altLang="en-US" sz="22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zh-CN" alt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zh-CN" alt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sz="2200" b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393" y="1836277"/>
                <a:ext cx="6769225" cy="7283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29481" y="2922640"/>
                <a:ext cx="9433048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f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zh-CN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zh-CN" altLang="en-US" sz="22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altLang="zh-CN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p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zh-CN" alt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sSup>
                        <m:sSupPr>
                          <m:ctrlPr>
                            <a:rPr lang="zh-CN" alt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d>
                        <m:dPr>
                          <m:ctrlPr>
                            <a:rPr lang="zh-CN" alt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zh-CN" altLang="en-US" sz="22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b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81" y="2922640"/>
                <a:ext cx="9433048" cy="7261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31626" y="4852015"/>
                <a:ext cx="3490892" cy="550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zh-CN" alt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</m:e>
                                <m:sup>
                                  <m:r>
                                    <a:rPr lang="zh-CN" altLang="en-US" sz="2200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zh-CN" alt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sSup>
                                <m:sSupPr>
                                  <m:ctrlPr>
                                    <a:rPr lang="zh-CN" alt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2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2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2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f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626" y="4852015"/>
                <a:ext cx="3490892" cy="5500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6049069" y="3766137"/>
            <a:ext cx="2520280" cy="260264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80782" y="5344924"/>
            <a:ext cx="992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Hessian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9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牛顿法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34432" y="1478255"/>
                <a:ext cx="9823149" cy="4309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Hessian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矩阵的逆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会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变得很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麻烦</a:t>
                </a:r>
                <a:endParaRPr lang="en-US" altLang="zh-CN" sz="24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近似的计算一个与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相似的正定矩阵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Modified Newton </a:t>
                </a:r>
                <a:r>
                  <a:rPr lang="en-US" altLang="zh-CN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Methods:</a:t>
                </a:r>
                <a:r>
                  <a:rPr lang="zh-CN" alt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Quasi-Newton </a:t>
                </a:r>
                <a:r>
                  <a:rPr lang="en-US" altLang="zh-CN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methods</a:t>
                </a:r>
              </a:p>
              <a:p>
                <a:pPr marL="1371600" lvl="2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22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使用前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2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次迭代中的梯度信息来进行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hessian</a:t>
                </a:r>
                <a:r>
                  <a:rPr lang="zh-CN" altLang="en-US" sz="22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矩阵近似</a:t>
                </a:r>
                <a:endParaRPr lang="en-US" altLang="zh-CN" sz="2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71600" lvl="2" indent="-342900">
                  <a:buFont typeface="Times New Roman" panose="02020603050405020304" pitchFamily="18" charset="0"/>
                  <a:buChar char="–"/>
                </a:pPr>
                <a:endParaRPr lang="en-US" altLang="zh-CN" sz="2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71600" lvl="2" indent="-342900">
                  <a:buFont typeface="Times New Roman" panose="02020603050405020304" pitchFamily="18" charset="0"/>
                  <a:buChar char="–"/>
                </a:pPr>
                <a:endParaRPr lang="en-US" altLang="zh-CN" sz="2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71600" lvl="2" indent="-342900">
                  <a:buFont typeface="Times New Roman" panose="02020603050405020304" pitchFamily="18" charset="0"/>
                  <a:buChar char="–"/>
                </a:pPr>
                <a:endPara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71600" lvl="2" indent="-342900">
                  <a:buFont typeface="Times New Roman" panose="02020603050405020304" pitchFamily="18" charset="0"/>
                  <a:buChar char="–"/>
                </a:pPr>
                <a:endParaRPr lang="en-US" altLang="zh-CN" sz="2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71600" lvl="2" indent="-342900">
                  <a:buFont typeface="Times New Roman" panose="02020603050405020304" pitchFamily="18" charset="0"/>
                  <a:buChar char="–"/>
                </a:pPr>
                <a:endPara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71600" lvl="2" indent="-342900">
                  <a:buFont typeface="Times New Roman" panose="02020603050405020304" pitchFamily="18" charset="0"/>
                  <a:buChar char="–"/>
                </a:pPr>
                <a:endParaRPr lang="en-US" altLang="zh-CN" sz="2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71600" lvl="2" indent="-342900">
                  <a:buFont typeface="Times New Roman" panose="02020603050405020304" pitchFamily="18" charset="0"/>
                  <a:buChar char="–"/>
                </a:pPr>
                <a:r>
                  <a:rPr lang="en-US" altLang="zh-CN" sz="22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Rank one correction, Rank two correction (BFGS, DFP)</a:t>
                </a:r>
                <a:endPara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32" y="1478255"/>
                <a:ext cx="9823149" cy="4309706"/>
              </a:xfrm>
              <a:prstGeom prst="rect">
                <a:avLst/>
              </a:prstGeom>
              <a:blipFill rotWithShape="0">
                <a:blip r:embed="rId2"/>
                <a:stretch>
                  <a:fillRect l="-869" t="-1132" b="-1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44613" y="3639192"/>
                <a:ext cx="7935316" cy="1240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613" y="3639192"/>
                <a:ext cx="7935316" cy="1240661"/>
              </a:xfrm>
              <a:prstGeom prst="rect">
                <a:avLst/>
              </a:prstGeom>
              <a:blipFill rotWithShape="0"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2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Hessian</a:t>
            </a:r>
            <a:r>
              <a:rPr lang="zh-CN" altLang="en-US" dirty="0" smtClean="0"/>
              <a:t>正定矩阵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34432" y="1478255"/>
                <a:ext cx="9823149" cy="372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深度学习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Hessian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矩阵不是正定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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非凸优化</a:t>
                </a:r>
                <a:endParaRPr lang="en-US" altLang="zh-CN" sz="24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正定矩阵保证迭代过程中的下降性</a:t>
                </a:r>
                <a:endParaRPr lang="en-US" altLang="zh-CN" sz="2400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在第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次迭代中，与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sSup>
                      <m:sSup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成钝角的方向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是函数值下降的</a:t>
                </a:r>
                <a:r>
                  <a:rPr lang="zh-CN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方向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Hessian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的逆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深度学习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岭回归：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32" y="1478255"/>
                <a:ext cx="9823149" cy="3724096"/>
              </a:xfrm>
              <a:prstGeom prst="rect">
                <a:avLst/>
              </a:prstGeom>
              <a:blipFill rotWithShape="0">
                <a:blip r:embed="rId2"/>
                <a:stretch>
                  <a:fillRect l="-869" t="-1309" b="-1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32645" y="4032175"/>
                <a:ext cx="6573018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f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f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f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645" y="4032175"/>
                <a:ext cx="6573018" cy="468205"/>
              </a:xfrm>
              <a:prstGeom prst="rect">
                <a:avLst/>
              </a:prstGeom>
              <a:blipFill rotWithShape="0">
                <a:blip r:embed="rId3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779094" y="3557013"/>
                <a:ext cx="3480120" cy="478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f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094" y="3557013"/>
                <a:ext cx="3480120" cy="478080"/>
              </a:xfrm>
              <a:prstGeom prst="rect">
                <a:avLst/>
              </a:prstGeom>
              <a:blipFill rotWithShape="0">
                <a:blip r:embed="rId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54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Hessian</a:t>
            </a:r>
            <a:r>
              <a:rPr lang="zh-CN" altLang="en-US" dirty="0" smtClean="0"/>
              <a:t>矩阵应用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4432" y="1478255"/>
            <a:ext cx="44945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Natural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 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Gradient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Trust Region Policy </a:t>
            </a:r>
            <a:r>
              <a:rPr lang="en-US" altLang="zh-CN" sz="2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Optimization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huangc.top/img/apg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965" y="1295871"/>
            <a:ext cx="6021363" cy="50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4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深度模型的训练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4432" y="1478255"/>
            <a:ext cx="9823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初始化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优化算法选择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其他技巧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批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归一化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坐标下降优化策略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Early Stop</a:t>
            </a: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Gradient Noise</a:t>
            </a: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Polyak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91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非凸优化与初始化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38" y="2280416"/>
            <a:ext cx="8424936" cy="27636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4432" y="1478255"/>
            <a:ext cx="9823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K-means with bad initialization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8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非凸优化与初始化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4432" y="1478255"/>
            <a:ext cx="98231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Xavier Initialization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预训练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的简单模型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学习一个通用的初始化 </a:t>
            </a:r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(Meta Learning)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757" y="2087959"/>
            <a:ext cx="4134569" cy="7895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97" y="3744143"/>
            <a:ext cx="3600400" cy="2041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085" y="3744143"/>
            <a:ext cx="3781325" cy="2041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26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选择优化算法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4432" y="1478255"/>
            <a:ext cx="982314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默认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Adam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优化目标函数与约束是否适用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</a:t>
            </a:r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等式</a:t>
            </a:r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不等式 约束 </a:t>
            </a:r>
            <a:endParaRPr lang="en-US" altLang="zh-CN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梯度下降</a:t>
            </a:r>
            <a:r>
              <a:rPr lang="en-US" altLang="zh-CN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条件梯度</a:t>
            </a:r>
            <a:r>
              <a:rPr lang="en-US" altLang="zh-CN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conditional gradient</a:t>
            </a:r>
            <a:endParaRPr lang="en-US" altLang="zh-CN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endParaRPr lang="en-US" altLang="zh-CN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计算与效率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每次迭代的复杂度，迭代次数</a:t>
            </a:r>
            <a:endParaRPr lang="en-US" altLang="zh-CN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牛顿法</a:t>
            </a:r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梯度下降</a:t>
            </a:r>
            <a:endParaRPr lang="en-US" altLang="zh-CN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endParaRPr lang="en-US" altLang="zh-CN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并行化与空间复杂度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ADMM</a:t>
            </a: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L-BFGS</a:t>
            </a: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SGD</a:t>
            </a:r>
            <a:endParaRPr lang="en-US" altLang="zh-CN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坐标下降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88217" y="2408712"/>
                <a:ext cx="5616624" cy="1750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2400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zh-CN" sz="16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2400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1600" kern="100" dirty="0" smtClean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n</m:t>
                          </m:r>
                        </m:sub>
                        <m:sup>
                          <m:d>
                            <m:d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) </m:t>
                              </m:r>
                            </m:sup>
                          </m:sSub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zh-CN" sz="16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17" y="2408712"/>
                <a:ext cx="5616624" cy="17504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854910" y="4320207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lang="en-US" altLang="zh-CN" sz="2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ADMM</a:t>
            </a: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lang="en-US" altLang="zh-CN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0" lvl="1" indent="-342900">
              <a:buFont typeface="Times New Roman" panose="02020603050405020304" pitchFamily="18" charset="0"/>
              <a:buChar char="–"/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SMO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4432" y="1478255"/>
            <a:ext cx="6161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每次迭代中，在当前点处沿一个坐标方向进行一维</a:t>
            </a:r>
            <a:r>
              <a:rPr lang="zh-CN" altLang="en-US" sz="2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</a:t>
            </a:r>
            <a:endParaRPr lang="en-US" altLang="zh-CN" sz="2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7004841" y="1580465"/>
            <a:ext cx="4009136" cy="39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5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6769149" y="2592015"/>
            <a:ext cx="1656184" cy="16561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优化算法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04453" y="5874186"/>
            <a:ext cx="864096" cy="24622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271" y="2925070"/>
            <a:ext cx="1172224" cy="1027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73" y="1922499"/>
            <a:ext cx="4169895" cy="3032651"/>
          </a:xfrm>
          <a:prstGeom prst="rect">
            <a:avLst/>
          </a:prstGeom>
        </p:spPr>
      </p:pic>
      <p:sp>
        <p:nvSpPr>
          <p:cNvPr id="26" name="加号 25"/>
          <p:cNvSpPr/>
          <p:nvPr/>
        </p:nvSpPr>
        <p:spPr>
          <a:xfrm>
            <a:off x="5905053" y="3150791"/>
            <a:ext cx="582633" cy="576064"/>
          </a:xfrm>
          <a:prstGeom prst="mathPlus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线形标注 1(带强调线) 28"/>
          <p:cNvSpPr/>
          <p:nvPr/>
        </p:nvSpPr>
        <p:spPr>
          <a:xfrm>
            <a:off x="8602656" y="2159967"/>
            <a:ext cx="1368152" cy="432048"/>
          </a:xfrm>
          <a:prstGeom prst="accentCallout1">
            <a:avLst>
              <a:gd name="adj1" fmla="val 46059"/>
              <a:gd name="adj2" fmla="val -8333"/>
              <a:gd name="adj3" fmla="val 151187"/>
              <a:gd name="adj4" fmla="val -354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SGD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线形标注 1(带强调线) 30"/>
          <p:cNvSpPr/>
          <p:nvPr/>
        </p:nvSpPr>
        <p:spPr>
          <a:xfrm>
            <a:off x="8929389" y="2684303"/>
            <a:ext cx="1656184" cy="432048"/>
          </a:xfrm>
          <a:prstGeom prst="accentCallout1">
            <a:avLst>
              <a:gd name="adj1" fmla="val 46059"/>
              <a:gd name="adj2" fmla="val -8333"/>
              <a:gd name="adj3" fmla="val 105673"/>
              <a:gd name="adj4" fmla="val -329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REINFORCE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线形标注 1(带强调线) 31"/>
          <p:cNvSpPr/>
          <p:nvPr/>
        </p:nvSpPr>
        <p:spPr>
          <a:xfrm>
            <a:off x="9113861" y="3330786"/>
            <a:ext cx="1656184" cy="432048"/>
          </a:xfrm>
          <a:prstGeom prst="accentCallout1">
            <a:avLst>
              <a:gd name="adj1" fmla="val 46059"/>
              <a:gd name="adj2" fmla="val -8333"/>
              <a:gd name="adj3" fmla="val 37401"/>
              <a:gd name="adj4" fmla="val -413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SMO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线形标注 1(带强调线) 32"/>
          <p:cNvSpPr/>
          <p:nvPr/>
        </p:nvSpPr>
        <p:spPr>
          <a:xfrm>
            <a:off x="8937166" y="3952575"/>
            <a:ext cx="1656184" cy="432048"/>
          </a:xfrm>
          <a:prstGeom prst="accentCallout1">
            <a:avLst>
              <a:gd name="adj1" fmla="val 46059"/>
              <a:gd name="adj2" fmla="val -8333"/>
              <a:gd name="adj3" fmla="val -14941"/>
              <a:gd name="adj4" fmla="val -3952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FTRL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线形标注 1(带强调线) 33"/>
          <p:cNvSpPr/>
          <p:nvPr/>
        </p:nvSpPr>
        <p:spPr>
          <a:xfrm>
            <a:off x="8602656" y="4358340"/>
            <a:ext cx="1656184" cy="432048"/>
          </a:xfrm>
          <a:prstGeom prst="accentCallout1">
            <a:avLst>
              <a:gd name="adj1" fmla="val 46059"/>
              <a:gd name="adj2" fmla="val -8333"/>
              <a:gd name="adj3" fmla="val -53629"/>
              <a:gd name="adj4" fmla="val -323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……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4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16621" y="1941392"/>
            <a:ext cx="7056784" cy="3713801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坐标下降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34432" y="1478255"/>
            <a:ext cx="61616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对于凸优化，也不一定能收敛到全局最小</a:t>
            </a:r>
            <a:endParaRPr lang="en-US" altLang="zh-CN" sz="2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049069" y="4104183"/>
            <a:ext cx="396044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985173" y="1837715"/>
            <a:ext cx="0" cy="3346588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https://pic3.zhimg.com/80/v2-083ca0bcd0749fd0f236a690b50442e6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37" y="1871935"/>
            <a:ext cx="7020780" cy="340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32445" y="2697226"/>
            <a:ext cx="33123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输入到激活函数之前的分布，转换为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输入值落在非线性函数对输入比较敏感的区域</a:t>
            </a:r>
          </a:p>
        </p:txBody>
      </p:sp>
    </p:spTree>
    <p:extLst>
      <p:ext uri="{BB962C8B-B14F-4D97-AF65-F5344CB8AC3E}">
        <p14:creationId xmlns:p14="http://schemas.microsoft.com/office/powerpoint/2010/main" val="16914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Polyak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09" y="3888159"/>
            <a:ext cx="9259054" cy="2016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34432" y="1478255"/>
                <a:ext cx="9823149" cy="2701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增强收敛保证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凸优化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例子：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RDA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算法，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FOBOS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算法，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FTRL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算法，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altLang="zh-CN" sz="18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指数衰减均值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非凸优化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857250" lvl="1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18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例子：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DQN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算法</a:t>
                </a:r>
                <a:endParaRPr lang="en-US" altLang="zh-CN" sz="18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(1−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32" y="1478255"/>
                <a:ext cx="9823149" cy="2701958"/>
              </a:xfrm>
              <a:prstGeom prst="rect">
                <a:avLst/>
              </a:prstGeom>
              <a:blipFill rotWithShape="0">
                <a:blip r:embed="rId3"/>
                <a:stretch>
                  <a:fillRect l="-869" t="-1802" b="-2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1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Q &amp; A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优化算法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04453" y="5874186"/>
            <a:ext cx="864096" cy="24622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77" y="2087959"/>
            <a:ext cx="4104456" cy="3083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27" y="2087959"/>
            <a:ext cx="4137262" cy="3312368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040957" y="2087959"/>
            <a:ext cx="0" cy="86409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30429" y="2166064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LP, QP, SOCP,…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5040957" y="2873950"/>
            <a:ext cx="0" cy="2297989"/>
          </a:xfrm>
          <a:prstGeom prst="line">
            <a:avLst/>
          </a:prstGeom>
          <a:ln w="38100">
            <a:solidFill>
              <a:srgbClr val="F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278614" y="3669001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Deep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78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6501" y="3438906"/>
            <a:ext cx="4464496" cy="106565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感知机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04453" y="5874186"/>
            <a:ext cx="864096" cy="24622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157" y="2127368"/>
            <a:ext cx="3344651" cy="30044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6461" y="1690114"/>
            <a:ext cx="913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单层神经网络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最小化误分类点的函数间隔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196122" y="3521000"/>
                <a:ext cx="3896901" cy="944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122" y="3521000"/>
                <a:ext cx="3896901" cy="9442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98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SGD for Perceptron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5" name="Straight Connector 8"/>
          <p:cNvCxnSpPr/>
          <p:nvPr/>
        </p:nvCxnSpPr>
        <p:spPr>
          <a:xfrm>
            <a:off x="2559893" y="2827387"/>
            <a:ext cx="3657600" cy="158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9"/>
          <p:cNvSpPr/>
          <p:nvPr/>
        </p:nvSpPr>
        <p:spPr>
          <a:xfrm>
            <a:off x="3931493" y="2970719"/>
            <a:ext cx="304800" cy="315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+</a:t>
            </a:r>
            <a:endParaRPr lang="en-SG" b="1" dirty="0"/>
          </a:p>
        </p:txBody>
      </p:sp>
      <p:sp>
        <p:nvSpPr>
          <p:cNvPr id="7" name="Oval 10"/>
          <p:cNvSpPr/>
          <p:nvPr/>
        </p:nvSpPr>
        <p:spPr>
          <a:xfrm>
            <a:off x="4617293" y="3667175"/>
            <a:ext cx="3048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-</a:t>
            </a:r>
            <a:endParaRPr lang="en-SG" b="1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033835"/>
              </p:ext>
            </p:extLst>
          </p:nvPr>
        </p:nvGraphicFramePr>
        <p:xfrm>
          <a:off x="2124918" y="2178100"/>
          <a:ext cx="5111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" name="Equation" r:id="rId3" imgW="203139" imgH="228462" progId="Equation.DSMT4">
                  <p:embed/>
                </p:oleObj>
              </mc:Choice>
              <mc:Fallback>
                <p:oleObj name="Equation" r:id="rId3" imgW="203139" imgH="22846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918" y="2178100"/>
                        <a:ext cx="511175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641960"/>
              </p:ext>
            </p:extLst>
          </p:nvPr>
        </p:nvGraphicFramePr>
        <p:xfrm>
          <a:off x="2102693" y="3743375"/>
          <a:ext cx="5429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" name="Equation" r:id="rId5" imgW="215801" imgH="228462" progId="Equation.DSMT4">
                  <p:embed/>
                </p:oleObj>
              </mc:Choice>
              <mc:Fallback>
                <p:oleObj name="Equation" r:id="rId5" imgW="215801" imgH="22846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693" y="3743375"/>
                        <a:ext cx="542925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548371"/>
              </p:ext>
            </p:extLst>
          </p:nvPr>
        </p:nvGraphicFramePr>
        <p:xfrm>
          <a:off x="2102693" y="2981375"/>
          <a:ext cx="5111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" name="Equation" r:id="rId7" imgW="203139" imgH="228462" progId="Equation.DSMT4">
                  <p:embed/>
                </p:oleObj>
              </mc:Choice>
              <mc:Fallback>
                <p:oleObj name="Equation" r:id="rId7" imgW="203139" imgH="22846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693" y="2981375"/>
                        <a:ext cx="511175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4"/>
          <p:cNvCxnSpPr/>
          <p:nvPr/>
        </p:nvCxnSpPr>
        <p:spPr>
          <a:xfrm>
            <a:off x="2636093" y="4275187"/>
            <a:ext cx="3657600" cy="158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/>
          <p:nvPr/>
        </p:nvCxnSpPr>
        <p:spPr>
          <a:xfrm>
            <a:off x="2559893" y="3513187"/>
            <a:ext cx="3657600" cy="158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us 16"/>
          <p:cNvSpPr/>
          <p:nvPr/>
        </p:nvSpPr>
        <p:spPr>
          <a:xfrm>
            <a:off x="4113891" y="2033641"/>
            <a:ext cx="631710" cy="71438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Minus 17"/>
          <p:cNvSpPr/>
          <p:nvPr/>
        </p:nvSpPr>
        <p:spPr>
          <a:xfrm>
            <a:off x="4155331" y="4248219"/>
            <a:ext cx="631710" cy="714380"/>
          </a:xfrm>
          <a:prstGeom prst="mathMin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8" descr="e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93" y="3922415"/>
            <a:ext cx="2900801" cy="477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9" descr="e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93" y="3202335"/>
            <a:ext cx="2951104" cy="528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圆角矩形 18"/>
          <p:cNvSpPr/>
          <p:nvPr/>
        </p:nvSpPr>
        <p:spPr>
          <a:xfrm>
            <a:off x="8425333" y="1549178"/>
            <a:ext cx="2303858" cy="9689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476202" y="1549178"/>
                <a:ext cx="2252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02" y="1549178"/>
                <a:ext cx="2252989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669171" y="2010843"/>
                <a:ext cx="18670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171" y="2010843"/>
                <a:ext cx="1867050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00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it works?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458622" y="2060601"/>
                <a:ext cx="9085632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f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22" y="2060601"/>
                <a:ext cx="9085632" cy="7838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991718" y="3743323"/>
                <a:ext cx="682186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f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718" y="3743323"/>
                <a:ext cx="6821868" cy="786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834432" y="1478255"/>
            <a:ext cx="913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泰勒展开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是凸的，且二阶可微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834432" y="2989614"/>
                <a:ext cx="9136440" cy="625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Times New Roman" panose="02020603050405020304" pitchFamily="18" charset="0"/>
                  <a:buChar char="–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近似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（不近似 </a:t>
                </a:r>
                <a:r>
                  <a:rPr lang="en-US" altLang="zh-CN" sz="18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</a:t>
                </a:r>
                <a:r>
                  <a:rPr lang="zh-CN" altLang="en-US" sz="18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牛顿法）</a:t>
                </a:r>
                <a:endPara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32" y="2989614"/>
                <a:ext cx="9136440" cy="625877"/>
              </a:xfrm>
              <a:prstGeom prst="rect">
                <a:avLst/>
              </a:prstGeom>
              <a:blipFill rotWithShape="0">
                <a:blip r:embed="rId4"/>
                <a:stretch>
                  <a:fillRect l="-934" b="-6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709000" y="5178379"/>
                <a:ext cx="2584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zh-CN" altLang="en-US" sz="2800" i="0">
                          <a:latin typeface="Cambria Math" panose="02040503050406030204" pitchFamily="18" charset="0"/>
                        </a:rPr>
                        <m:t>f</m:t>
                      </m:r>
                      <m:sSup>
                        <m:s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000" y="5178379"/>
                <a:ext cx="258487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834432" y="4578622"/>
            <a:ext cx="913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well it works?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04453" y="5874186"/>
            <a:ext cx="864096" cy="24622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76461" y="2242981"/>
            <a:ext cx="10297144" cy="33281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4432" y="1478255"/>
            <a:ext cx="913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步长敏感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 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自适应步长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6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720477" y="2873055"/>
            <a:ext cx="5112568" cy="187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well it works?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04453" y="5874186"/>
            <a:ext cx="864096" cy="24622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01" y="1939920"/>
            <a:ext cx="3940888" cy="3049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939665" y="2891709"/>
                <a:ext cx="4697919" cy="203068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对于线性可分的数据，令分类间隔是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zh-CN" altLang="en-US" sz="2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并且所以数据满足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en-US" sz="2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，那么</a:t>
                </a:r>
                <a:endParaRPr lang="en-US" altLang="zh-CN" sz="2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#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𝑚𝑖𝑠𝑡𝑎𝑘𝑒𝑠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65" y="2891709"/>
                <a:ext cx="4697919" cy="2030687"/>
              </a:xfrm>
              <a:prstGeom prst="rect">
                <a:avLst/>
              </a:prstGeom>
              <a:blipFill rotWithShape="0">
                <a:blip r:embed="rId4"/>
                <a:stretch>
                  <a:fillRect l="-1686" r="-1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834432" y="1478255"/>
            <a:ext cx="4566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感知机の</a:t>
            </a:r>
            <a:r>
              <a:rPr lang="en-US" altLang="zh-CN" sz="2400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Novikoff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19510</TotalTime>
  <Words>994</Words>
  <Application>Microsoft Office PowerPoint</Application>
  <PresentationFormat>自定义</PresentationFormat>
  <Paragraphs>274</Paragraphs>
  <Slides>33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宋体</vt:lpstr>
      <vt:lpstr>Microsoft YaHei</vt:lpstr>
      <vt:lpstr>Microsoft YaHei</vt:lpstr>
      <vt:lpstr>Arial</vt:lpstr>
      <vt:lpstr>Calibri</vt:lpstr>
      <vt:lpstr>Cambria Math</vt:lpstr>
      <vt:lpstr>Times New Roman</vt:lpstr>
      <vt:lpstr>Wingdings</vt:lpstr>
      <vt:lpstr>Wingdings 3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huangchen5</cp:lastModifiedBy>
  <cp:revision>547</cp:revision>
  <dcterms:created xsi:type="dcterms:W3CDTF">2017-08-23T13:00:00Z</dcterms:created>
  <dcterms:modified xsi:type="dcterms:W3CDTF">2018-11-28T10:05:34Z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